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76" r:id="rId4"/>
  </p:sldMasterIdLst>
  <p:notesMasterIdLst>
    <p:notesMasterId r:id="rId21"/>
  </p:notesMasterIdLst>
  <p:sldIdLst>
    <p:sldId id="555" r:id="rId5"/>
    <p:sldId id="556" r:id="rId6"/>
    <p:sldId id="557" r:id="rId7"/>
    <p:sldId id="558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66" r:id="rId16"/>
    <p:sldId id="567" r:id="rId17"/>
    <p:sldId id="568" r:id="rId18"/>
    <p:sldId id="569" r:id="rId19"/>
    <p:sldId id="554" r:id="rId20"/>
  </p:sldIdLst>
  <p:sldSz cx="9144000" cy="6858000" type="screen4x3"/>
  <p:notesSz cx="6858000" cy="9144000"/>
  <p:embeddedFontLst>
    <p:embeddedFont>
      <p:font typeface="华文中宋" panose="02010600040101010101" pitchFamily="2" charset="-122"/>
      <p:regular r:id="rId22"/>
    </p:embeddedFont>
    <p:embeddedFont>
      <p:font typeface="幼圆" panose="02010509060101010101" pitchFamily="49" charset="-122"/>
      <p:regular r:id="rId23"/>
    </p:embeddedFont>
    <p:embeddedFont>
      <p:font typeface="楷体" panose="02010609060101010101" pitchFamily="49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Wingdings 2" panose="05020102010507070707" pitchFamily="18" charset="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466E8C"/>
    <a:srgbClr val="FF0000"/>
    <a:srgbClr val="FF66FF"/>
    <a:srgbClr val="CC0099"/>
    <a:srgbClr val="000099"/>
    <a:srgbClr val="0000CC"/>
    <a:srgbClr val="FF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00" d="100"/>
          <a:sy n="100" d="100"/>
        </p:scale>
        <p:origin x="-1230" y="-102"/>
      </p:cViewPr>
      <p:guideLst>
        <p:guide orient="horz" pos="218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A48B96-639E-45A3-A0BA-2464DFDB1FAA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2019/8/29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32FC96-3E9E-4F18-84C3-19A9FBC39175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7765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7"/>
          <p:cNvPicPr>
            <a:picLocks noChangeAspect="1"/>
          </p:cNvPicPr>
          <p:nvPr/>
        </p:nvPicPr>
        <p:blipFill>
          <a:blip r:embed="rId2" cstate="print"/>
          <a:srcRect l="1109" t="909" r="2019" b="1437"/>
          <a:stretch>
            <a:fillRect/>
          </a:stretch>
        </p:blipFill>
        <p:spPr>
          <a:xfrm>
            <a:off x="0" y="-9525"/>
            <a:ext cx="9144000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KSO_BC1"/>
          <p:cNvSpPr>
            <a:spLocks noGrp="1"/>
          </p:cNvSpPr>
          <p:nvPr>
            <p:ph type="subTitle" idx="1"/>
          </p:nvPr>
        </p:nvSpPr>
        <p:spPr>
          <a:xfrm rot="20576907">
            <a:off x="2068513" y="3384550"/>
            <a:ext cx="5168900" cy="5873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>
              <a:buNone/>
              <a:defRPr sz="1800">
                <a:solidFill>
                  <a:srgbClr val="6D6D6D"/>
                </a:solidFill>
              </a:defRPr>
            </a:lvl1pPr>
            <a:lvl2pPr marL="0" lvl="1" indent="0" algn="ctr">
              <a:buNone/>
              <a:defRPr sz="1800">
                <a:solidFill>
                  <a:srgbClr val="6D6D6D"/>
                </a:solidFill>
              </a:defRPr>
            </a:lvl2pPr>
            <a:lvl3pPr marL="685800" lvl="2" indent="0" algn="ctr">
              <a:buNone/>
              <a:defRPr sz="1800">
                <a:solidFill>
                  <a:srgbClr val="6D6D6D"/>
                </a:solidFill>
              </a:defRPr>
            </a:lvl3pPr>
            <a:lvl4pPr marL="1028700" lvl="3" indent="0" algn="ctr">
              <a:buNone/>
              <a:defRPr sz="1800">
                <a:solidFill>
                  <a:srgbClr val="6D6D6D"/>
                </a:solidFill>
              </a:defRPr>
            </a:lvl4pPr>
            <a:lvl5pPr marL="1371600" lvl="4" indent="0" algn="ctr">
              <a:buNone/>
              <a:defRPr sz="1800">
                <a:solidFill>
                  <a:srgbClr val="6D6D6D"/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3076" name="KSO_BT1"/>
          <p:cNvSpPr>
            <a:spLocks noGrp="1"/>
          </p:cNvSpPr>
          <p:nvPr>
            <p:ph type="ctrTitle"/>
          </p:nvPr>
        </p:nvSpPr>
        <p:spPr>
          <a:xfrm rot="20576543">
            <a:off x="1870075" y="2646363"/>
            <a:ext cx="5141913" cy="7191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 algn="ctr">
              <a:defRPr>
                <a:solidFill>
                  <a:schemeClr val="accent1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KSO_FD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KSO_FT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KSO_FN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AC1714-03C5-4577-87F2-4DC806CDFE81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9575" y="1152525"/>
            <a:ext cx="4095512" cy="52038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2251" y="1152525"/>
            <a:ext cx="4095512" cy="52038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6858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2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8216" y="52388"/>
            <a:ext cx="2089547" cy="630396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9575" y="52388"/>
            <a:ext cx="6147508" cy="63039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285750" y="184150"/>
            <a:ext cx="5638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1.3.2大数据及其应用</a:t>
            </a: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楷体_GB2312" panose="02010609030101010101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楷体_GB2312" panose="02010609030101010101" charset="-122"/>
            </a:endParaRPr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285750" y="184150"/>
            <a:ext cx="5959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1.3.2 大数据及其应用</a:t>
            </a: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楷体_GB2312" panose="02010609030101010101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楷体_GB2312" panose="02010609030101010101" charset="-122"/>
            </a:endParaRPr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285750" y="184150"/>
            <a:ext cx="5638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1.3.2大数据及其应用</a:t>
            </a: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楷体_GB2312" panose="02010609030101010101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楷体_GB2312" panose="02010609030101010101" charset="-122"/>
            </a:endParaRPr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285750" y="184150"/>
            <a:ext cx="5959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1.3.2 大数据及其应用</a:t>
            </a: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楷体_GB2312" panose="02010609030101010101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楷体_GB2312" panose="02010609030101010101" charset="-122"/>
            </a:endParaRPr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64E461-1554-4FA1-92D2-38B3468ADCF4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/>
        </p:nvPicPr>
        <p:blipFill>
          <a:blip r:embed="rId13" cstate="print"/>
          <a:srcRect l="1546" t="2264" r="1611" b="705"/>
          <a:stretch>
            <a:fillRect/>
          </a:stretch>
        </p:blipFill>
        <p:spPr>
          <a:xfrm>
            <a:off x="-19050" y="0"/>
            <a:ext cx="91630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KSO_BC1"/>
          <p:cNvSpPr>
            <a:spLocks noGrp="1"/>
          </p:cNvSpPr>
          <p:nvPr>
            <p:ph type="body"/>
          </p:nvPr>
        </p:nvSpPr>
        <p:spPr>
          <a:xfrm>
            <a:off x="409575" y="1152525"/>
            <a:ext cx="8358188" cy="5203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052" name="KSO_BT1"/>
          <p:cNvSpPr>
            <a:spLocks noGrp="1"/>
          </p:cNvSpPr>
          <p:nvPr>
            <p:ph type="title"/>
          </p:nvPr>
        </p:nvSpPr>
        <p:spPr>
          <a:xfrm>
            <a:off x="409575" y="52388"/>
            <a:ext cx="8358188" cy="795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3" name="KSO_FD"/>
          <p:cNvSpPr>
            <a:spLocks noGrp="1"/>
          </p:cNvSpPr>
          <p:nvPr>
            <p:ph type="dt" sz="half" idx="2"/>
          </p:nvPr>
        </p:nvSpPr>
        <p:spPr>
          <a:xfrm>
            <a:off x="628650" y="6480175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900" noProof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480175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900" noProof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480175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noProof="1" dirty="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93DD27-2E55-46CD-BAA7-E92E9607C236}" type="slidenum">
              <a: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361950" indent="-361950" algn="just" defTabSz="685800" rtl="0" fontAlgn="base">
        <a:lnSpc>
          <a:spcPct val="110000"/>
        </a:lnSpc>
        <a:spcBef>
          <a:spcPts val="120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2" charset="2"/>
        <a:buChar char="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1950" lvl="1" indent="-361950" algn="l" defTabSz="685800" rtl="0" fontAlgn="base">
        <a:lnSpc>
          <a:spcPct val="120000"/>
        </a:lnSpc>
        <a:spcBef>
          <a:spcPct val="0"/>
        </a:spcBef>
        <a:spcAft>
          <a:spcPts val="1200"/>
        </a:spcAft>
        <a:buClr>
          <a:schemeClr val="accent1"/>
        </a:buClr>
        <a:buFont typeface="幼圆" panose="02010509060101010101" pitchFamily="1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200150" lvl="3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543050" lvl="4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lvl="5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6pPr>
      <a:lvl7pPr marL="2971800" lvl="6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7pPr>
      <a:lvl8pPr marL="3429000" lvl="7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8pPr>
      <a:lvl9pPr marL="3886200" lvl="8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15" y="-61612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大数据应用</a:t>
            </a:r>
            <a:r>
              <a:rPr lang="zh-CN" altLang="en-US" sz="3200" b="1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楷体_GB2312" panose="02010609030101010101" charset="-122"/>
              </a:rPr>
              <a:t>——</a:t>
            </a:r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智慧城市</a:t>
            </a:r>
          </a:p>
        </p:txBody>
      </p:sp>
      <p:pic>
        <p:nvPicPr>
          <p:cNvPr id="19459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635" y="2827020"/>
            <a:ext cx="6856095" cy="3342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485140" y="1719580"/>
            <a:ext cx="8173720" cy="9220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266700" indent="-266700" algn="just" defTabSz="685800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 2" panose="05020102010507070707" pitchFamily="2" charset="2"/>
              <a:buChar char="ï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6700" lvl="1" indent="-266700" algn="l" defTabSz="685800" rtl="0" fontAlgn="base">
              <a:lnSpc>
                <a:spcPct val="120000"/>
              </a:lnSpc>
              <a:spcBef>
                <a:spcPct val="0"/>
              </a:spcBef>
              <a:spcAft>
                <a:spcPts val="450"/>
              </a:spcAft>
              <a:buClr>
                <a:schemeClr val="accent2"/>
              </a:buClr>
              <a:buFont typeface="幼圆" panose="02010509060101010101" pitchFamily="1" charset="-122"/>
              <a:buChar char=" 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00150" lvl="3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543050" lvl="4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lvl="5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lvl="6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lvl="7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lvl="8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大数据可以用来改善城市生活，提升城市管理水平，促进智慧城市的建设。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大数据应用</a:t>
            </a:r>
            <a:r>
              <a:rPr lang="zh-CN" altLang="en-US" sz="3200" b="1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楷体_GB2312" panose="02010609030101010101" charset="-122"/>
              </a:rPr>
              <a:t>——</a:t>
            </a:r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医疗健康</a:t>
            </a:r>
          </a:p>
        </p:txBody>
      </p:sp>
      <p:sp>
        <p:nvSpPr>
          <p:cNvPr id="20482" name="内容占位符 2"/>
          <p:cNvSpPr>
            <a:spLocks noGrp="1"/>
          </p:cNvSpPr>
          <p:nvPr/>
        </p:nvSpPr>
        <p:spPr>
          <a:xfrm>
            <a:off x="426085" y="1696403"/>
            <a:ext cx="8291513" cy="9223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266700" indent="-266700" algn="just" defTabSz="685800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 2" panose="05020102010507070707" pitchFamily="2" charset="2"/>
              <a:buChar char="ï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6700" lvl="1" indent="-266700" algn="l" defTabSz="685800" rtl="0" fontAlgn="base">
              <a:lnSpc>
                <a:spcPct val="120000"/>
              </a:lnSpc>
              <a:spcBef>
                <a:spcPct val="0"/>
              </a:spcBef>
              <a:spcAft>
                <a:spcPts val="450"/>
              </a:spcAft>
              <a:buClr>
                <a:schemeClr val="accent2"/>
              </a:buClr>
              <a:buFont typeface="幼圆" panose="02010509060101010101" pitchFamily="1" charset="-122"/>
              <a:buChar char=" 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00150" lvl="3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543050" lvl="4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lvl="5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lvl="6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lvl="7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lvl="8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大数据在医疗健康方面的应用能提高服务的针对性，改变传统的医疗与健康服务模式。</a:t>
            </a:r>
          </a:p>
        </p:txBody>
      </p:sp>
      <p:pic>
        <p:nvPicPr>
          <p:cNvPr id="20483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725" y="2578418"/>
            <a:ext cx="5821363" cy="387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大数据应用</a:t>
            </a:r>
            <a:r>
              <a:rPr lang="zh-CN" altLang="en-US" sz="3200" b="1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楷体_GB2312" panose="02010609030101010101" charset="-122"/>
              </a:rPr>
              <a:t>——</a:t>
            </a:r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社区管理</a:t>
            </a:r>
          </a:p>
        </p:txBody>
      </p:sp>
      <p:sp>
        <p:nvSpPr>
          <p:cNvPr id="21506" name="内容占位符 2"/>
          <p:cNvSpPr>
            <a:spLocks noGrp="1"/>
          </p:cNvSpPr>
          <p:nvPr/>
        </p:nvSpPr>
        <p:spPr>
          <a:xfrm>
            <a:off x="426085" y="1704023"/>
            <a:ext cx="8291513" cy="9223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266700" indent="-266700" algn="just" defTabSz="685800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 2" panose="05020102010507070707" pitchFamily="2" charset="2"/>
              <a:buChar char="ï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6700" lvl="1" indent="-266700" algn="l" defTabSz="685800" rtl="0" fontAlgn="base">
              <a:lnSpc>
                <a:spcPct val="120000"/>
              </a:lnSpc>
              <a:spcBef>
                <a:spcPct val="0"/>
              </a:spcBef>
              <a:spcAft>
                <a:spcPts val="450"/>
              </a:spcAft>
              <a:buClr>
                <a:schemeClr val="accent2"/>
              </a:buClr>
              <a:buFont typeface="幼圆" panose="02010509060101010101" pitchFamily="1" charset="-122"/>
              <a:buChar char=" 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00150" lvl="3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543050" lvl="4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lvl="5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lvl="6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lvl="7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lvl="8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大数据被广泛应用到社区管理中，为保护居民安全和维护公众利益发挥着越来越重要的作用。</a:t>
            </a:r>
          </a:p>
        </p:txBody>
      </p:sp>
      <p:pic>
        <p:nvPicPr>
          <p:cNvPr id="21507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8220" y="2980055"/>
            <a:ext cx="4607560" cy="2686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矩形 54276"/>
          <p:cNvSpPr/>
          <p:nvPr/>
        </p:nvSpPr>
        <p:spPr>
          <a:xfrm>
            <a:off x="2444750" y="1210945"/>
            <a:ext cx="481647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当前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,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大数据的应用只是冰山一角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绝大部分隐藏在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“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水面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”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之下。</a:t>
            </a:r>
          </a:p>
          <a:p>
            <a:pPr algn="l">
              <a:lnSpc>
                <a:spcPct val="120000"/>
              </a:lnSpc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未来，大数据所带来的精彩值得期待！</a:t>
            </a:r>
            <a:r>
              <a:rPr lang="zh-CN" altLang="en-US" sz="2000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</a:t>
            </a:r>
          </a:p>
        </p:txBody>
      </p:sp>
      <p:pic>
        <p:nvPicPr>
          <p:cNvPr id="22530" name="图片 5427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540" y="2610485"/>
            <a:ext cx="5329238" cy="3811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实践活动：了解年度“热词”有多热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7775" y="1696720"/>
            <a:ext cx="6649085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项目实施：了解与体制健康相关的大数据应用，完成多媒体作品</a:t>
            </a:r>
          </a:p>
        </p:txBody>
      </p:sp>
      <p:sp>
        <p:nvSpPr>
          <p:cNvPr id="24578" name="内容占位符 2"/>
          <p:cNvSpPr>
            <a:spLocks noGrp="1"/>
          </p:cNvSpPr>
          <p:nvPr/>
        </p:nvSpPr>
        <p:spPr>
          <a:xfrm>
            <a:off x="485775" y="2642235"/>
            <a:ext cx="8172450" cy="33629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266700" indent="-266700" algn="just" defTabSz="685800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 2" panose="05020102010507070707" pitchFamily="2" charset="2"/>
              <a:buChar char="ï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6700" lvl="1" indent="-266700" algn="l" defTabSz="685800" rtl="0" fontAlgn="base">
              <a:lnSpc>
                <a:spcPct val="120000"/>
              </a:lnSpc>
              <a:spcBef>
                <a:spcPct val="0"/>
              </a:spcBef>
              <a:spcAft>
                <a:spcPts val="450"/>
              </a:spcAft>
              <a:buClr>
                <a:schemeClr val="accent2"/>
              </a:buClr>
              <a:buFont typeface="幼圆" panose="02010509060101010101" pitchFamily="1" charset="-122"/>
              <a:buChar char=" 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00150" lvl="3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543050" lvl="4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lvl="5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lvl="6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lvl="7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lvl="8" indent="-228600" algn="l" defTabSz="68580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一、项目活动</a:t>
            </a:r>
            <a:endParaRPr lang="en-US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1.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了解</a:t>
            </a:r>
            <a:r>
              <a:rPr lang="zh-CN" altLang="zh-CN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与体质健康主题相关的大数据应用，收集、整理并加工相关的多媒体素材。</a:t>
            </a:r>
            <a:r>
              <a:rPr lang="en-US" altLang="zh-CN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 </a:t>
            </a:r>
            <a:endParaRPr lang="zh-CN" altLang="zh-CN" sz="2000" b="1" dirty="0">
              <a:solidFill>
                <a:schemeClr val="tx1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2.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基于之前完成的素材准备和技术准备，</a:t>
            </a:r>
            <a:r>
              <a:rPr lang="zh-CN" altLang="zh-CN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结合大数据特征，提出基于大数据的体质健康新方法，完善项目的多媒体作品</a:t>
            </a: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并在全班交流</a:t>
            </a:r>
            <a:r>
              <a:rPr lang="zh-CN" altLang="zh-CN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。</a:t>
            </a:r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二、项目检查</a:t>
            </a:r>
            <a:endParaRPr lang="en-US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小组展示结合大数据特征的项目作品，并完成各组互评。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  <a:cs typeface="楷体_GB2312" panose="02010609030101010101" charset="-122"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  <a:cs typeface="楷体_GB2312" panose="02010609030101010101" charset="-122"/>
              </a:rPr>
              <a:t>Thanks  for  watching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2105" y="3075940"/>
            <a:ext cx="5939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  <a:effectLst/>
                <a:cs typeface="楷体_GB2312" panose="02010609030101010101" charset="-122"/>
              </a:rPr>
              <a:t>1.3.2 大数据及其应用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据说春运</a:t>
            </a:r>
          </a:p>
        </p:txBody>
      </p:sp>
      <p:sp>
        <p:nvSpPr>
          <p:cNvPr id="12290" name="文本框 41988"/>
          <p:cNvSpPr txBox="1"/>
          <p:nvPr/>
        </p:nvSpPr>
        <p:spPr>
          <a:xfrm>
            <a:off x="611823" y="2020570"/>
            <a:ext cx="7920037" cy="1568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春运堪称人类历史上最大规模的短期迁徙，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“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人群从哪儿去了哪儿？哪些线路最热门？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”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在以往，这些问题可能难以精确回答。但随着技术进步，通过应用大数据技术，人们已经接近“在迷宫中感受全局”地看见春运的全景。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体验探索</a:t>
            </a:r>
            <a:r>
              <a:rPr lang="zh-CN" altLang="en-US" sz="3200" b="1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楷体_GB2312" panose="02010609030101010101" charset="-122"/>
              </a:rPr>
              <a:t>——</a:t>
            </a:r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电子地图中的大数据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95" y="1696720"/>
            <a:ext cx="2366010" cy="23723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95" y="4348480"/>
            <a:ext cx="2366010" cy="22269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330" y="1667510"/>
            <a:ext cx="3828415" cy="4907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大数据特征</a:t>
            </a:r>
          </a:p>
        </p:txBody>
      </p:sp>
      <p:sp>
        <p:nvSpPr>
          <p:cNvPr id="14338" name="文本框 1"/>
          <p:cNvSpPr txBox="1"/>
          <p:nvPr/>
        </p:nvSpPr>
        <p:spPr>
          <a:xfrm>
            <a:off x="426085" y="2327275"/>
            <a:ext cx="4815840" cy="2323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巨量性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即数据体量巨大；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多样性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即数据种类繁多；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迅变性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即数据生成和处理速度快；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zh-CN" altLang="en-US" sz="2000" b="1" dirty="0" smtClean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价值</a:t>
            </a: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性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不仅指大数据能产生价值，更是指大数据所创造的价值密度明显偏低。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908" y="2002553"/>
            <a:ext cx="3026092" cy="297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大数据技术</a:t>
            </a:r>
          </a:p>
        </p:txBody>
      </p:sp>
      <p:sp>
        <p:nvSpPr>
          <p:cNvPr id="15362" name="文本框 1"/>
          <p:cNvSpPr txBox="1"/>
          <p:nvPr/>
        </p:nvSpPr>
        <p:spPr>
          <a:xfrm>
            <a:off x="2957830" y="1696720"/>
            <a:ext cx="3228340" cy="24511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大数据采集技术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大数据预处理技术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大数据存储与管理技术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+mn-ea"/>
              </a:rPr>
              <a:t>大数据分析与挖掘技术</a:t>
            </a:r>
            <a:endParaRPr lang="zh-CN" altLang="en-US" sz="2000" b="1" dirty="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+mn-ea"/>
              </a:rPr>
              <a:t>大数据可视化与应用技术</a:t>
            </a:r>
            <a:endParaRPr lang="zh-CN" altLang="en-US" sz="2000" b="1" dirty="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</p:txBody>
      </p:sp>
      <p:pic>
        <p:nvPicPr>
          <p:cNvPr id="15364" name="图片 2" descr="视频监控摄像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165" y="4341495"/>
            <a:ext cx="3124835" cy="2085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363" name="图片 1" descr="大数据客流分析系统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73880" y="4331335"/>
            <a:ext cx="4115435" cy="2096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实践活动：解读导航地图大数据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7050" y="1717040"/>
            <a:ext cx="3009900" cy="4836160"/>
          </a:xfrm>
          <a:prstGeom prst="rect">
            <a:avLst/>
          </a:prstGeom>
          <a:effectLst>
            <a:outerShdw blurRad="54991" dist="1778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大数据应用</a:t>
            </a:r>
            <a:r>
              <a:rPr lang="zh-CN" altLang="en-US" sz="3200" b="1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楷体_GB2312" panose="02010609030101010101" charset="-122"/>
              </a:rPr>
              <a:t>——</a:t>
            </a:r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生活服务</a:t>
            </a:r>
          </a:p>
        </p:txBody>
      </p:sp>
      <p:pic>
        <p:nvPicPr>
          <p:cNvPr id="17411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7015" y="2011045"/>
            <a:ext cx="6109335" cy="4204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-4445" y="1132205"/>
            <a:ext cx="9152890" cy="56451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电商网站的推荐系统：</a:t>
            </a:r>
          </a:p>
        </p:txBody>
      </p:sp>
      <p:sp>
        <p:nvSpPr>
          <p:cNvPr id="18433" name="文本框 2"/>
          <p:cNvSpPr txBox="1"/>
          <p:nvPr/>
        </p:nvSpPr>
        <p:spPr>
          <a:xfrm>
            <a:off x="502285" y="2355850"/>
            <a:ext cx="5054600" cy="29330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+mn-ea"/>
              </a:rPr>
              <a:t>    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+mn-ea"/>
              </a:rPr>
              <a:t>通过分析客户的爱好和消费行为及其趋势，提供更为精准的服务。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一是从顾客的购买或浏览记录分析，发现顾客的潜在需求，推荐相似的产品，实现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幼圆" panose="02010509060101010101" pitchFamily="1" charset="-122"/>
              </a:rPr>
              <a:t>更好的个性化推荐。</a:t>
            </a:r>
            <a:endParaRPr lang="zh-CN" altLang="en-US" sz="2000" b="1" dirty="0"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</a:rPr>
              <a:t>    二是从人的角度，推荐和顾客比较相似的其他人所购买的产品，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幼圆" panose="02010509060101010101" pitchFamily="1" charset="-122"/>
              </a:rPr>
              <a:t>提高客户订单量。</a:t>
            </a:r>
            <a:endParaRPr lang="zh-CN" altLang="en-US" sz="2000" b="1" dirty="0">
              <a:solidFill>
                <a:srgbClr val="7030A0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  <a:sym typeface="幼圆" panose="02010509060101010101" pitchFamily="1" charset="-122"/>
            </a:endParaRPr>
          </a:p>
        </p:txBody>
      </p:sp>
      <p:pic>
        <p:nvPicPr>
          <p:cNvPr id="17412" name="图片 1" descr="2"/>
          <p:cNvPicPr>
            <a:picLocks noChangeAspect="1"/>
          </p:cNvPicPr>
          <p:nvPr/>
        </p:nvPicPr>
        <p:blipFill>
          <a:blip r:embed="rId2" cstate="print"/>
          <a:srcRect l="9062" r="24415"/>
          <a:stretch>
            <a:fillRect/>
          </a:stretch>
        </p:blipFill>
        <p:spPr>
          <a:xfrm>
            <a:off x="5838825" y="2045335"/>
            <a:ext cx="2596515" cy="3554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50601A16PWBG">
  <a:themeElements>
    <a:clrScheme name="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76AA30"/>
      </a:accent1>
      <a:accent2>
        <a:srgbClr val="BED15D"/>
      </a:accent2>
      <a:accent3>
        <a:srgbClr val="FFFFFF"/>
      </a:accent3>
      <a:accent4>
        <a:srgbClr val="414141"/>
      </a:accent4>
      <a:accent5>
        <a:srgbClr val="BDD1AD"/>
      </a:accent5>
      <a:accent6>
        <a:srgbClr val="AABB53"/>
      </a:accent6>
      <a:hlink>
        <a:srgbClr val="0070C0"/>
      </a:hlink>
      <a:folHlink>
        <a:srgbClr val="7F7F7F"/>
      </a:folHlink>
    </a:clrScheme>
    <a:fontScheme name="">
      <a:majorFont>
        <a:latin typeface="华文中宋"/>
        <a:ea typeface="华文中宋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000120150601A16PWBG 1">
        <a:dk1>
          <a:srgbClr val="4D4D4D"/>
        </a:dk1>
        <a:lt1>
          <a:srgbClr val="FFFFFF"/>
        </a:lt1>
        <a:dk2>
          <a:srgbClr val="4D4D4D"/>
        </a:dk2>
        <a:lt2>
          <a:srgbClr val="FFFFFF"/>
        </a:lt2>
        <a:accent1>
          <a:srgbClr val="76AA30"/>
        </a:accent1>
        <a:accent2>
          <a:srgbClr val="BED15D"/>
        </a:accent2>
        <a:accent3>
          <a:srgbClr val="FFFFFF"/>
        </a:accent3>
        <a:accent4>
          <a:srgbClr val="404040"/>
        </a:accent4>
        <a:accent5>
          <a:srgbClr val="BDD2AD"/>
        </a:accent5>
        <a:accent6>
          <a:srgbClr val="ACBD53"/>
        </a:accent6>
        <a:hlink>
          <a:srgbClr val="0070C0"/>
        </a:hlink>
        <a:folHlink>
          <a:srgbClr val="7F7F7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416</Words>
  <Application>Microsoft Office PowerPoint</Application>
  <PresentationFormat>全屏显示(4:3)</PresentationFormat>
  <Paragraphs>40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华文中宋</vt:lpstr>
      <vt:lpstr>楷体_GB2312</vt:lpstr>
      <vt:lpstr>幼圆</vt:lpstr>
      <vt:lpstr>楷体</vt:lpstr>
      <vt:lpstr>微软雅黑</vt:lpstr>
      <vt:lpstr>Times New Roman</vt:lpstr>
      <vt:lpstr>Wingdings 2</vt:lpstr>
      <vt:lpstr>Calibri</vt:lpstr>
      <vt:lpstr>默认设计模板</vt:lpstr>
      <vt:lpstr>A000120150601A16PWBG</vt:lpstr>
      <vt:lpstr>电路</vt:lpstr>
      <vt:lpstr>1_电路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dell-</dc:creator>
  <cp:lastModifiedBy>whaty</cp:lastModifiedBy>
  <cp:revision>145</cp:revision>
  <dcterms:created xsi:type="dcterms:W3CDTF">2013-01-25T01:44:00Z</dcterms:created>
  <dcterms:modified xsi:type="dcterms:W3CDTF">2019-08-29T09:23:52Z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